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6" r:id="rId3"/>
    <p:sldId id="260" r:id="rId4"/>
    <p:sldId id="267" r:id="rId5"/>
    <p:sldId id="261" r:id="rId6"/>
    <p:sldId id="262" r:id="rId7"/>
    <p:sldId id="268" r:id="rId8"/>
    <p:sldId id="263" r:id="rId9"/>
    <p:sldId id="264" r:id="rId10"/>
    <p:sldId id="269" r:id="rId11"/>
    <p:sldId id="265" r:id="rId12"/>
    <p:sldId id="266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11"/>
    <p:restoredTop sz="50086"/>
  </p:normalViewPr>
  <p:slideViewPr>
    <p:cSldViewPr>
      <p:cViewPr varScale="1">
        <p:scale>
          <a:sx n="46" d="100"/>
          <a:sy n="46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29E2E-C598-3B4F-B300-AF39D5AF856F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60AC-088A-1C45-A32F-AAA482DE3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3EAE3-BEC5-4147-80A3-437746671753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C3390-B039-0747-B5E2-79094A1D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is-IS" dirty="0" smtClean="0"/>
              <a:t>…O</a:t>
            </a:r>
            <a:r>
              <a:rPr lang="en-US" dirty="0" smtClean="0"/>
              <a:t>n</a:t>
            </a:r>
            <a:r>
              <a:rPr lang="is-IS" dirty="0" smtClean="0"/>
              <a:t>ly Romania is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3390-B039-0747-B5E2-79094A1DB4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0" name="Rectangle 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B040A4CC-1553-4AFA-933E-8EAA890BF4E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288821" name="Rectangle 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60E4CB9-745F-4444-98A6-FF57327E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</a:t>
            </a:r>
            <a:r>
              <a:rPr lang="en-US" sz="2200" dirty="0" smtClean="0"/>
              <a:t>Chinese citizen has a factory in the United States that makes a profit.  Who’s GDP would they count towards?  GNP?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REAL GDP?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</a:t>
            </a:r>
            <a:r>
              <a:rPr lang="en-US" sz="2200" dirty="0" smtClean="0"/>
              <a:t>is the output expenditure model?  What does it calculate</a:t>
            </a:r>
            <a:r>
              <a:rPr lang="en-US" sz="22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are some examples of goods or services not counted in GDP?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Why is the census important to economics?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are the three factors that affect population growth?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CEQ: Of the 35 developed nations in the world, where does the United States rank in childhood poverty rate?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5334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Unemployed – People available for work who made a specific effort to find a job up to one year</a:t>
            </a:r>
          </a:p>
          <a:p>
            <a:r>
              <a:rPr lang="en-US" sz="28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Unemployment Rate – The number of unemployed individuals divided by the total number of persons in the work force</a:t>
            </a:r>
          </a:p>
          <a:p>
            <a:pPr>
              <a:buFont typeface="Arial" pitchFamily="-112" charset="0"/>
              <a:buNone/>
            </a:pPr>
            <a:endParaRPr lang="en-US" sz="2800" dirty="0" smtClean="0">
              <a:solidFill>
                <a:srgbClr val="000056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endParaRPr lang="en-US" dirty="0" smtClean="0">
              <a:solidFill>
                <a:srgbClr val="000056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88" y="2209800"/>
            <a:ext cx="4505512" cy="360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638800" cy="5410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Limitations on the unemployment rate</a:t>
            </a:r>
          </a:p>
          <a:p>
            <a:pPr lvl="1"/>
            <a:r>
              <a:rPr lang="en-US" sz="24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Does not count…</a:t>
            </a:r>
          </a:p>
          <a:p>
            <a:pPr lvl="2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People who have stopped searching for work</a:t>
            </a:r>
          </a:p>
          <a:p>
            <a:pPr lvl="2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People unemployed for more than one year</a:t>
            </a:r>
          </a:p>
          <a:p>
            <a:pPr lvl="2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Undocumented workers</a:t>
            </a:r>
          </a:p>
          <a:p>
            <a:pPr lvl="2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People are considered employed if they have a part time job</a:t>
            </a:r>
          </a:p>
          <a:p>
            <a:pPr lvl="2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People over 65 still looking for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3048000"/>
            <a:ext cx="35941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334000" cy="54102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Kinds of Unemployment</a:t>
            </a:r>
          </a:p>
          <a:p>
            <a:pPr lvl="1"/>
            <a:r>
              <a:rPr lang="en-US" sz="25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Frictional Unemployment – Unemployment caused by workers who are between jobs</a:t>
            </a:r>
          </a:p>
          <a:p>
            <a:pPr lvl="1"/>
            <a:r>
              <a:rPr lang="en-US" sz="25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Structural Unemployment – a fundamental change in the operations of the economy which reduces the demand for workers</a:t>
            </a:r>
          </a:p>
          <a:p>
            <a:r>
              <a:rPr lang="en-US" sz="25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Cyclical Unemployment – Unemployment directly tied to the shift in the business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0"/>
            <a:ext cx="3810000" cy="367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Seasonal Unemployment – Unemployment caused by weather or changes in seasons</a:t>
            </a:r>
          </a:p>
          <a:p>
            <a:r>
              <a:rPr lang="en-US" sz="25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Technological Unemployment – Unemployment caused when workers with less skills, talent, or education are replaced by machines or other forms of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766671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smtClean="0"/>
              <a:t>Content Created by DJ Cook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Business Cycles – Largely systematic ups and downs of real GDP</a:t>
            </a:r>
          </a:p>
          <a:p>
            <a:r>
              <a:rPr lang="en-US" sz="2800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Business Fluctuations – The rise and fall of real GDP over time in a nonsystematic manner</a:t>
            </a:r>
          </a:p>
          <a:p>
            <a:r>
              <a:rPr lang="en-US" sz="2800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Recession – A period of time which real GDP declines for two quarters in a row (6 months)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Peak – Where real GDP stops going up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Trough – Point where real GDP stops going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Expansion – A period of recovery from a recession</a:t>
            </a:r>
          </a:p>
          <a:p>
            <a:r>
              <a:rPr lang="en-US" sz="2800" dirty="0" smtClean="0">
                <a:solidFill>
                  <a:schemeClr val="accent4"/>
                </a:solidFill>
                <a:ea typeface="ＭＳ Ｐゴシック" pitchFamily="-112" charset="-128"/>
                <a:cs typeface="ＭＳ Ｐゴシック" pitchFamily="-112" charset="-128"/>
              </a:rPr>
              <a:t>Trend Line – A steady growth path</a:t>
            </a:r>
          </a:p>
          <a:p>
            <a:r>
              <a:rPr lang="en-US" sz="28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Depression – A state of the economy with large numbers of people out of work, acute shortages, and excess capacity in manufacturing 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237214"/>
            <a:ext cx="3505200" cy="262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334000" cy="5410200"/>
          </a:xfrm>
        </p:spPr>
        <p:txBody>
          <a:bodyPr/>
          <a:lstStyle/>
          <a:p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The Great Depression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“Black Tuesday” – Oct. 29</a:t>
            </a:r>
            <a:r>
              <a:rPr lang="en-US" baseline="300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th</a:t>
            </a:r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 1929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GDP falls from $103 billion to $55 billion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Unemployment grows by 800%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Banks failed across the nation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Banks were shut down by the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98" y="1447800"/>
            <a:ext cx="3795402" cy="492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Causes of the Great Depression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The gap between rich and poor was gigantic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Many were deeply in debt to credit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United States was heavily in debt due to loans to other nations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High tariffs on imports kept foreign nations from selling goods in the U.S.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No Bank regulation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A “Run” on the banks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Business cycles of WWII officially got us out of the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574765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26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Causes of the Business Cycle</a:t>
            </a:r>
          </a:p>
          <a:p>
            <a:pPr lvl="1"/>
            <a:r>
              <a:rPr lang="en-US" sz="26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Capital Expenditures – Companies expanding and contracting</a:t>
            </a:r>
          </a:p>
          <a:p>
            <a:pPr lvl="1"/>
            <a:r>
              <a:rPr lang="en-US" sz="26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Inventory Adjustments – Expanding or contracting inventories</a:t>
            </a:r>
          </a:p>
          <a:p>
            <a:pPr lvl="1"/>
            <a:r>
              <a:rPr lang="en-US" sz="26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Innovation and Imitation – Innovation gives companies and edge – copying those companies is expensive</a:t>
            </a:r>
          </a:p>
          <a:p>
            <a:pPr lvl="1"/>
            <a:r>
              <a:rPr lang="en-US" sz="26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Monetary Factors – Federal Reserve controls the money supply</a:t>
            </a:r>
          </a:p>
          <a:p>
            <a:pPr lvl="1"/>
            <a:r>
              <a:rPr lang="en-US" sz="26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External Shocks – Increase in oil prices or international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Predicting Business Cycles</a:t>
            </a:r>
          </a:p>
          <a:p>
            <a:pPr lvl="1"/>
            <a:r>
              <a:rPr lang="en-US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Econometric Model – GDP = C + I + G + (X-M)</a:t>
            </a:r>
          </a:p>
          <a:p>
            <a:r>
              <a:rPr lang="en-US" sz="2800" dirty="0" smtClean="0">
                <a:solidFill>
                  <a:srgbClr val="000056"/>
                </a:solidFill>
                <a:ea typeface="ＭＳ Ｐゴシック" pitchFamily="-112" charset="-128"/>
                <a:cs typeface="ＭＳ Ｐゴシック" pitchFamily="-112" charset="-128"/>
              </a:rPr>
              <a:t>Index of Leading Indicators – A monthly statistical series that usually turns down before real GDP turns down</a:t>
            </a:r>
          </a:p>
          <a:p>
            <a:pPr>
              <a:buFont typeface="Arial" pitchFamily="-112" charset="0"/>
              <a:buNone/>
            </a:pPr>
            <a:endParaRPr lang="en-US" sz="2800" dirty="0" smtClean="0">
              <a:solidFill>
                <a:srgbClr val="000056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endParaRPr lang="en-US" dirty="0" smtClean="0">
              <a:solidFill>
                <a:srgbClr val="000056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107434"/>
            <a:ext cx="3733800" cy="275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U.S. flag design template</Template>
  <TotalTime>790</TotalTime>
  <Words>583</Words>
  <Application>Microsoft Macintosh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ＭＳ Ｐゴシック</vt:lpstr>
      <vt:lpstr>Times New Roman</vt:lpstr>
      <vt:lpstr>Verdana</vt:lpstr>
      <vt:lpstr>Arial</vt:lpstr>
      <vt:lpstr>Competition</vt:lpstr>
      <vt:lpstr>Warm Up</vt:lpstr>
      <vt:lpstr>Chapter 14</vt:lpstr>
      <vt:lpstr>Chapter14</vt:lpstr>
      <vt:lpstr>Chapter14</vt:lpstr>
      <vt:lpstr>Chapter14</vt:lpstr>
      <vt:lpstr>Chapter14</vt:lpstr>
      <vt:lpstr>Chapter14</vt:lpstr>
      <vt:lpstr>Chapter14</vt:lpstr>
      <vt:lpstr>Chapter14</vt:lpstr>
      <vt:lpstr>Chapter14</vt:lpstr>
      <vt:lpstr>Chapter14</vt:lpstr>
      <vt:lpstr>Chapter14</vt:lpstr>
      <vt:lpstr>Chapter14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and Comparative Advantage</dc:title>
  <dc:creator> </dc:creator>
  <cp:lastModifiedBy>Microsoft Office User</cp:lastModifiedBy>
  <cp:revision>30</cp:revision>
  <cp:lastPrinted>2010-11-29T16:59:26Z</cp:lastPrinted>
  <dcterms:created xsi:type="dcterms:W3CDTF">2010-12-01T16:09:05Z</dcterms:created>
  <dcterms:modified xsi:type="dcterms:W3CDTF">2016-04-26T15:20:57Z</dcterms:modified>
</cp:coreProperties>
</file>